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0" r:id="rId7"/>
    <p:sldId id="284" r:id="rId8"/>
    <p:sldId id="285" r:id="rId9"/>
    <p:sldId id="286" r:id="rId10"/>
    <p:sldId id="287" r:id="rId11"/>
    <p:sldId id="288" r:id="rId12"/>
    <p:sldId id="289" r:id="rId13"/>
    <p:sldId id="291" r:id="rId14"/>
    <p:sldId id="29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bassan" initials="kb" lastIdx="1" clrIdx="0">
    <p:extLst>
      <p:ext uri="{19B8F6BF-5375-455C-9EA6-DF929625EA0E}">
        <p15:presenceInfo xmlns:p15="http://schemas.microsoft.com/office/powerpoint/2012/main" userId="54dadded3ea8e7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19" autoAdjust="0"/>
  </p:normalViewPr>
  <p:slideViewPr>
    <p:cSldViewPr snapToGrid="0">
      <p:cViewPr varScale="1">
        <p:scale>
          <a:sx n="85" d="100"/>
          <a:sy n="85" d="100"/>
        </p:scale>
        <p:origin x="5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1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image" Target="../media/image13.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xml"/><Relationship Id="rId5" Type="http://schemas.openxmlformats.org/officeDocument/2006/relationships/image" Target="../media/image14.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1420484"/>
            <a:ext cx="3485073" cy="1302758"/>
          </a:xfrm>
        </p:spPr>
        <p:txBody>
          <a:bodyPr>
            <a:normAutofit/>
          </a:bodyPr>
          <a:lstStyle/>
          <a:p>
            <a:pPr algn="l"/>
            <a:r>
              <a:rPr lang="en-US" sz="4000" b="1" u="sng" dirty="0">
                <a:solidFill>
                  <a:schemeClr val="accent3"/>
                </a:solidFill>
              </a:rPr>
              <a:t>Guess The Country Game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6" y="2913016"/>
            <a:ext cx="4100418" cy="2524500"/>
          </a:xfrm>
        </p:spPr>
        <p:txBody>
          <a:bodyPr>
            <a:normAutofit/>
          </a:bodyPr>
          <a:lstStyle/>
          <a:p>
            <a:pPr algn="just"/>
            <a:r>
              <a:rPr lang="en-US" dirty="0"/>
              <a:t> By– Co21332(</a:t>
            </a:r>
            <a:r>
              <a:rPr lang="en-US" sz="2200" dirty="0"/>
              <a:t>Karandeep</a:t>
            </a:r>
            <a:r>
              <a:rPr lang="en-US" dirty="0"/>
              <a:t> Singh)</a:t>
            </a:r>
          </a:p>
          <a:p>
            <a:pPr algn="l"/>
            <a:r>
              <a:rPr lang="en-US" dirty="0"/>
              <a:t>     Co21330(Karan Sharma)</a:t>
            </a:r>
          </a:p>
          <a:p>
            <a:pPr algn="l"/>
            <a:r>
              <a:rPr lang="en-US" dirty="0"/>
              <a:t> Submitted To :</a:t>
            </a:r>
          </a:p>
          <a:p>
            <a:pPr algn="l"/>
            <a:r>
              <a:rPr lang="en-US" dirty="0"/>
              <a:t>         Dr. Sarabjeet Singh </a:t>
            </a:r>
          </a:p>
          <a:p>
            <a:pPr algn="l"/>
            <a:endParaRPr lang="en-US" dirty="0"/>
          </a:p>
          <a:p>
            <a:pPr algn="l"/>
            <a:endParaRPr lang="en-US" dirty="0"/>
          </a:p>
        </p:txBody>
      </p:sp>
      <p:pic>
        <p:nvPicPr>
          <p:cNvPr id="6" name="Picture 5">
            <a:extLst>
              <a:ext uri="{FF2B5EF4-FFF2-40B4-BE49-F238E27FC236}">
                <a16:creationId xmlns:a16="http://schemas.microsoft.com/office/drawing/2014/main" id="{C3E4F1D9-B016-DCCF-15CE-A096603FCD8B}"/>
              </a:ext>
            </a:extLst>
          </p:cNvPr>
          <p:cNvPicPr>
            <a:picLocks noChangeAspect="1"/>
          </p:cNvPicPr>
          <p:nvPr/>
        </p:nvPicPr>
        <p:blipFill>
          <a:blip r:embed="rId5"/>
          <a:stretch>
            <a:fillRect/>
          </a:stretch>
        </p:blipFill>
        <p:spPr>
          <a:xfrm>
            <a:off x="1340530" y="1047745"/>
            <a:ext cx="4762500" cy="4762500"/>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94E77-0F37-1BB9-5328-A5A91C8271A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4" name="TextBox 3">
            <a:extLst>
              <a:ext uri="{FF2B5EF4-FFF2-40B4-BE49-F238E27FC236}">
                <a16:creationId xmlns:a16="http://schemas.microsoft.com/office/drawing/2014/main" id="{9D158D83-8CA1-00EF-AEBE-434CB36C529E}"/>
              </a:ext>
            </a:extLst>
          </p:cNvPr>
          <p:cNvSpPr txBox="1"/>
          <p:nvPr/>
        </p:nvSpPr>
        <p:spPr>
          <a:xfrm>
            <a:off x="3074894" y="376371"/>
            <a:ext cx="6042212" cy="707886"/>
          </a:xfrm>
          <a:prstGeom prst="rect">
            <a:avLst/>
          </a:prstGeom>
          <a:noFill/>
        </p:spPr>
        <p:txBody>
          <a:bodyPr wrap="square" rtlCol="0">
            <a:spAutoFit/>
          </a:bodyPr>
          <a:lstStyle/>
          <a:p>
            <a:r>
              <a:rPr lang="en-IN" sz="4000" u="sng" dirty="0">
                <a:solidFill>
                  <a:schemeClr val="bg1"/>
                </a:solidFill>
                <a:latin typeface="Algerian" panose="04020705040A02060702" pitchFamily="82" charset="0"/>
              </a:rPr>
              <a:t>Future improvements?</a:t>
            </a:r>
          </a:p>
        </p:txBody>
      </p:sp>
      <p:sp>
        <p:nvSpPr>
          <p:cNvPr id="6" name="Rectangle: Diagonal Corners Rounded 5">
            <a:extLst>
              <a:ext uri="{FF2B5EF4-FFF2-40B4-BE49-F238E27FC236}">
                <a16:creationId xmlns:a16="http://schemas.microsoft.com/office/drawing/2014/main" id="{323B005A-F63A-F3A7-7D6D-263558EE33F8}"/>
              </a:ext>
            </a:extLst>
          </p:cNvPr>
          <p:cNvSpPr/>
          <p:nvPr/>
        </p:nvSpPr>
        <p:spPr>
          <a:xfrm>
            <a:off x="1537447" y="1645024"/>
            <a:ext cx="9117106" cy="3729317"/>
          </a:xfrm>
          <a:prstGeom prst="round2DiagRect">
            <a:avLst/>
          </a:prstGeom>
          <a:solidFill>
            <a:schemeClr val="accent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C2C32AAC-1027-DD15-47BB-4D73D7FAF522}"/>
              </a:ext>
            </a:extLst>
          </p:cNvPr>
          <p:cNvSpPr txBox="1"/>
          <p:nvPr/>
        </p:nvSpPr>
        <p:spPr>
          <a:xfrm>
            <a:off x="1972235" y="2097740"/>
            <a:ext cx="8201811" cy="2954655"/>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bg1"/>
                </a:solidFill>
                <a:latin typeface="Bahnschrift Condensed" panose="020B0502040204020203" pitchFamily="34" charset="0"/>
              </a:rPr>
              <a:t>The number of players can be increased and it can be developed as a multiplayer game.</a:t>
            </a:r>
          </a:p>
          <a:p>
            <a:pPr marL="342900" indent="-342900">
              <a:buFont typeface="Wingdings" panose="05000000000000000000" pitchFamily="2" charset="2"/>
              <a:buChar char="Ø"/>
            </a:pPr>
            <a:endParaRPr lang="en-IN" sz="2400" dirty="0">
              <a:solidFill>
                <a:schemeClr val="bg1"/>
              </a:solidFill>
              <a:latin typeface="Bahnschrift Condensed" panose="020B0502040204020203" pitchFamily="34" charset="0"/>
            </a:endParaRPr>
          </a:p>
          <a:p>
            <a:pPr marL="342900" indent="-342900">
              <a:buFont typeface="Wingdings" panose="05000000000000000000" pitchFamily="2" charset="2"/>
              <a:buChar char="Ø"/>
            </a:pPr>
            <a:r>
              <a:rPr lang="en-IN" sz="2400" dirty="0">
                <a:solidFill>
                  <a:schemeClr val="bg1"/>
                </a:solidFill>
                <a:latin typeface="Bahnschrift Condensed" panose="020B0502040204020203" pitchFamily="34" charset="0"/>
              </a:rPr>
              <a:t>The names in the list from where the compiler randomly selects a word can be increased/decreased/changed as per the user requirements.</a:t>
            </a:r>
          </a:p>
          <a:p>
            <a:pPr marL="342900" indent="-342900">
              <a:buFont typeface="Wingdings" panose="05000000000000000000" pitchFamily="2" charset="2"/>
              <a:buChar char="Ø"/>
            </a:pPr>
            <a:endParaRPr lang="en-IN" sz="2400" dirty="0">
              <a:solidFill>
                <a:schemeClr val="bg1"/>
              </a:solidFill>
              <a:latin typeface="Bahnschrift Condensed" panose="020B0502040204020203" pitchFamily="34" charset="0"/>
            </a:endParaRPr>
          </a:p>
          <a:p>
            <a:pPr marL="342900" indent="-342900">
              <a:buFont typeface="Wingdings" panose="05000000000000000000" pitchFamily="2" charset="2"/>
              <a:buChar char="Ø"/>
            </a:pPr>
            <a:r>
              <a:rPr lang="en-IN" sz="2400" dirty="0">
                <a:solidFill>
                  <a:schemeClr val="bg1"/>
                </a:solidFill>
                <a:latin typeface="Bahnschrift Condensed" panose="020B0502040204020203" pitchFamily="34" charset="0"/>
              </a:rPr>
              <a:t>The user interface of the game can be improved by adding graphics.</a:t>
            </a:r>
          </a:p>
          <a:p>
            <a:pPr marL="342900" indent="-342900">
              <a:buFont typeface="Wingdings" panose="05000000000000000000" pitchFamily="2" charset="2"/>
              <a:buChar char="Ø"/>
            </a:pPr>
            <a:endParaRPr lang="en-IN" sz="18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189909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94E77-0F37-1BB9-5328-A5A91C8271A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3" name="Rectangle: Diagonal Corners Rounded 2">
            <a:extLst>
              <a:ext uri="{FF2B5EF4-FFF2-40B4-BE49-F238E27FC236}">
                <a16:creationId xmlns:a16="http://schemas.microsoft.com/office/drawing/2014/main" id="{DE9289EA-0D39-A134-8D4F-68848ADA1511}"/>
              </a:ext>
            </a:extLst>
          </p:cNvPr>
          <p:cNvSpPr/>
          <p:nvPr/>
        </p:nvSpPr>
        <p:spPr>
          <a:xfrm>
            <a:off x="2124635" y="2286000"/>
            <a:ext cx="7637930" cy="2187388"/>
          </a:xfrm>
          <a:prstGeom prst="round2DiagRect">
            <a:avLst/>
          </a:prstGeom>
          <a:solidFill>
            <a:schemeClr val="accent1">
              <a:alpha val="50000"/>
            </a:schemeClr>
          </a:soli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D158D83-8CA1-00EF-AEBE-434CB36C529E}"/>
              </a:ext>
            </a:extLst>
          </p:cNvPr>
          <p:cNvSpPr txBox="1"/>
          <p:nvPr/>
        </p:nvSpPr>
        <p:spPr>
          <a:xfrm>
            <a:off x="2792058" y="2767280"/>
            <a:ext cx="8942742" cy="1323439"/>
          </a:xfrm>
          <a:prstGeom prst="rect">
            <a:avLst/>
          </a:prstGeom>
          <a:noFill/>
        </p:spPr>
        <p:txBody>
          <a:bodyPr wrap="square" rtlCol="0">
            <a:spAutoFit/>
          </a:bodyPr>
          <a:lstStyle/>
          <a:p>
            <a:r>
              <a:rPr lang="en-IN" sz="8000" dirty="0">
                <a:solidFill>
                  <a:schemeClr val="bg1"/>
                </a:solidFill>
                <a:latin typeface="Algerian" panose="04020705040A02060702" pitchFamily="82" charset="0"/>
              </a:rPr>
              <a:t>THANK YOU!!</a:t>
            </a:r>
          </a:p>
        </p:txBody>
      </p:sp>
    </p:spTree>
    <p:extLst>
      <p:ext uri="{BB962C8B-B14F-4D97-AF65-F5344CB8AC3E}">
        <p14:creationId xmlns:p14="http://schemas.microsoft.com/office/powerpoint/2010/main" val="3916306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10640"/>
            <a:ext cx="6257025" cy="6879279"/>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89429" y="354106"/>
            <a:ext cx="4870166" cy="970450"/>
          </a:xfrm>
        </p:spPr>
        <p:txBody>
          <a:bodyPr anchor="b">
            <a:normAutofit fontScale="90000"/>
          </a:bodyPr>
          <a:lstStyle/>
          <a:p>
            <a:pPr algn="l"/>
            <a:r>
              <a:rPr lang="en-US" sz="4000" b="1" dirty="0">
                <a:solidFill>
                  <a:schemeClr val="accent3">
                    <a:lumMod val="60000"/>
                    <a:lumOff val="40000"/>
                  </a:schemeClr>
                </a:solidFill>
                <a:latin typeface="Algerian" panose="04020705040A02060702" pitchFamily="82" charset="0"/>
              </a:rPr>
              <a:t>BASIC PRINCIPLE OF THE GAME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70000" lnSpcReduction="20000"/>
          </a:bodyPr>
          <a:lstStyle/>
          <a:p>
            <a:pPr algn="l"/>
            <a:r>
              <a:rPr lang="en-US" sz="2600" dirty="0">
                <a:solidFill>
                  <a:schemeClr val="tx1"/>
                </a:solidFill>
                <a:latin typeface="Copperplate Gothic Bold" panose="020E0705020206020404" pitchFamily="34" charset="0"/>
              </a:rPr>
              <a:t>This game is based upon the simple principle of Hangman Game. </a:t>
            </a:r>
            <a:r>
              <a:rPr lang="en-US" sz="2600" b="0" i="0" dirty="0">
                <a:solidFill>
                  <a:schemeClr val="tx1"/>
                </a:solidFill>
                <a:effectLst/>
                <a:latin typeface="Copperplate Gothic Bold" panose="020E0705020206020404" pitchFamily="34" charset="0"/>
              </a:rPr>
              <a:t>Hangman is a popular word guessing game where the player attempts to build a missing word by guessing one letter at a time. After a certain number of incorrect guesses, the game ends and the player loses. The game also ends if the player correctly identifies all the letters of the missing word.</a:t>
            </a:r>
            <a:br>
              <a:rPr lang="en-US" sz="2000" dirty="0"/>
            </a:br>
            <a:endParaRPr lang="en-US" sz="2400" dirty="0"/>
          </a:p>
        </p:txBody>
      </p:sp>
      <p:pic>
        <p:nvPicPr>
          <p:cNvPr id="1026" name="Picture 2" descr="Get Hangman Mobile - Microsoft Store">
            <a:extLst>
              <a:ext uri="{FF2B5EF4-FFF2-40B4-BE49-F238E27FC236}">
                <a16:creationId xmlns:a16="http://schemas.microsoft.com/office/drawing/2014/main" id="{9D89008E-069B-AEE7-7008-4A4E5FB6BF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336" y="1884838"/>
            <a:ext cx="4721376" cy="265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62E6-790E-C539-A616-B34ECF44862A}"/>
              </a:ext>
            </a:extLst>
          </p:cNvPr>
          <p:cNvSpPr>
            <a:spLocks noGrp="1"/>
          </p:cNvSpPr>
          <p:nvPr>
            <p:ph type="title"/>
          </p:nvPr>
        </p:nvSpPr>
        <p:spPr>
          <a:xfrm>
            <a:off x="6598023" y="277906"/>
            <a:ext cx="5280211" cy="1257300"/>
          </a:xfrm>
        </p:spPr>
        <p:txBody>
          <a:bodyPr/>
          <a:lstStyle/>
          <a:p>
            <a:endParaRPr lang="en-IN" dirty="0"/>
          </a:p>
        </p:txBody>
      </p:sp>
      <p:pic>
        <p:nvPicPr>
          <p:cNvPr id="7" name="Content Placeholder 6">
            <a:extLst>
              <a:ext uri="{FF2B5EF4-FFF2-40B4-BE49-F238E27FC236}">
                <a16:creationId xmlns:a16="http://schemas.microsoft.com/office/drawing/2014/main" id="{3C273687-47BC-FF1E-6583-4D7D2071EAE9}"/>
              </a:ext>
            </a:extLst>
          </p:cNvPr>
          <p:cNvPicPr>
            <a:picLocks noGrp="1" noChangeAspect="1"/>
          </p:cNvPicPr>
          <p:nvPr>
            <p:ph idx="1"/>
          </p:nvPr>
        </p:nvPicPr>
        <p:blipFill>
          <a:blip r:embed="rId2"/>
          <a:stretch>
            <a:fillRect/>
          </a:stretch>
        </p:blipFill>
        <p:spPr>
          <a:xfrm>
            <a:off x="7490999" y="2039938"/>
            <a:ext cx="3494915" cy="3714750"/>
          </a:xfrm>
        </p:spPr>
      </p:pic>
      <p:pic>
        <p:nvPicPr>
          <p:cNvPr id="4" name="Picture 3">
            <a:extLst>
              <a:ext uri="{FF2B5EF4-FFF2-40B4-BE49-F238E27FC236}">
                <a16:creationId xmlns:a16="http://schemas.microsoft.com/office/drawing/2014/main" id="{6469962C-E3E8-E006-04AD-B8BB67F98FC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 y="7290"/>
            <a:ext cx="12192001" cy="6879279"/>
          </a:xfrm>
          <a:prstGeom prst="rect">
            <a:avLst/>
          </a:prstGeom>
        </p:spPr>
      </p:pic>
      <p:sp>
        <p:nvSpPr>
          <p:cNvPr id="5" name="TextBox 4">
            <a:extLst>
              <a:ext uri="{FF2B5EF4-FFF2-40B4-BE49-F238E27FC236}">
                <a16:creationId xmlns:a16="http://schemas.microsoft.com/office/drawing/2014/main" id="{9EABED5C-D19A-54C6-1B3C-4E76C500FDA9}"/>
              </a:ext>
            </a:extLst>
          </p:cNvPr>
          <p:cNvSpPr txBox="1"/>
          <p:nvPr/>
        </p:nvSpPr>
        <p:spPr>
          <a:xfrm>
            <a:off x="3343835" y="-45260"/>
            <a:ext cx="7225553" cy="646331"/>
          </a:xfrm>
          <a:prstGeom prst="rect">
            <a:avLst/>
          </a:prstGeom>
          <a:noFill/>
        </p:spPr>
        <p:txBody>
          <a:bodyPr wrap="square" rtlCol="0">
            <a:spAutoFit/>
          </a:bodyPr>
          <a:lstStyle/>
          <a:p>
            <a:r>
              <a:rPr lang="en-IN" sz="3600" b="1" u="sng" dirty="0">
                <a:solidFill>
                  <a:srgbClr val="002060"/>
                </a:solidFill>
                <a:latin typeface="Algerian" panose="04020705040A02060702" pitchFamily="82" charset="0"/>
              </a:rPr>
              <a:t>CODE OF THE PROGRAM</a:t>
            </a:r>
          </a:p>
        </p:txBody>
      </p:sp>
      <p:pic>
        <p:nvPicPr>
          <p:cNvPr id="9" name="Picture 8">
            <a:extLst>
              <a:ext uri="{FF2B5EF4-FFF2-40B4-BE49-F238E27FC236}">
                <a16:creationId xmlns:a16="http://schemas.microsoft.com/office/drawing/2014/main" id="{D43F8E1C-CF39-ACC9-5E9E-8470BA4EE6BD}"/>
              </a:ext>
            </a:extLst>
          </p:cNvPr>
          <p:cNvPicPr>
            <a:picLocks noChangeAspect="1"/>
          </p:cNvPicPr>
          <p:nvPr/>
        </p:nvPicPr>
        <p:blipFill rotWithShape="1">
          <a:blip r:embed="rId2"/>
          <a:srcRect l="8516" t="3407" r="1800" b="1118"/>
          <a:stretch/>
        </p:blipFill>
        <p:spPr>
          <a:xfrm>
            <a:off x="511417" y="803396"/>
            <a:ext cx="5217458" cy="5862917"/>
          </a:xfrm>
          <a:prstGeom prst="rect">
            <a:avLst/>
          </a:prstGeom>
        </p:spPr>
        <p:style>
          <a:lnRef idx="2">
            <a:schemeClr val="dk1"/>
          </a:lnRef>
          <a:fillRef idx="1">
            <a:schemeClr val="lt1"/>
          </a:fillRef>
          <a:effectRef idx="0">
            <a:schemeClr val="dk1"/>
          </a:effectRef>
          <a:fontRef idx="minor">
            <a:schemeClr val="dk1"/>
          </a:fontRef>
        </p:style>
      </p:pic>
      <p:sp>
        <p:nvSpPr>
          <p:cNvPr id="13" name="Rectangle 12">
            <a:extLst>
              <a:ext uri="{FF2B5EF4-FFF2-40B4-BE49-F238E27FC236}">
                <a16:creationId xmlns:a16="http://schemas.microsoft.com/office/drawing/2014/main" id="{74F0E5F7-EA09-EB3A-87C3-A534DA6F9BF4}"/>
              </a:ext>
            </a:extLst>
          </p:cNvPr>
          <p:cNvSpPr/>
          <p:nvPr/>
        </p:nvSpPr>
        <p:spPr>
          <a:xfrm>
            <a:off x="6457371" y="803395"/>
            <a:ext cx="5143502" cy="586291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D61A68B-B2EC-7BB1-22A4-7210D9E5D31C}"/>
              </a:ext>
            </a:extLst>
          </p:cNvPr>
          <p:cNvSpPr txBox="1"/>
          <p:nvPr/>
        </p:nvSpPr>
        <p:spPr>
          <a:xfrm flipH="1">
            <a:off x="6457371" y="889617"/>
            <a:ext cx="5143502" cy="7017306"/>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Bahnschrift SemiLight Condensed" panose="020B0502040204020203" pitchFamily="34" charset="0"/>
              </a:rPr>
              <a:t>Here we have used the following header files in the program. </a:t>
            </a:r>
          </a:p>
          <a:p>
            <a:pPr marL="400050" indent="-400050">
              <a:buFont typeface="+mj-lt"/>
              <a:buAutoNum type="romanLcPeriod"/>
            </a:pPr>
            <a:r>
              <a:rPr lang="en-IN" dirty="0">
                <a:solidFill>
                  <a:srgbClr val="FFFF00"/>
                </a:solidFill>
                <a:latin typeface="Bahnschrift SemiLight Condensed" panose="020B0502040204020203" pitchFamily="34" charset="0"/>
              </a:rPr>
              <a:t>#include &lt;iostream&gt;</a:t>
            </a:r>
          </a:p>
          <a:p>
            <a:pPr marL="400050" indent="-400050">
              <a:buFont typeface="+mj-lt"/>
              <a:buAutoNum type="romanLcPeriod"/>
            </a:pPr>
            <a:r>
              <a:rPr lang="en-IN" dirty="0">
                <a:solidFill>
                  <a:srgbClr val="FFFF00"/>
                </a:solidFill>
                <a:latin typeface="Bahnschrift SemiLight Condensed" panose="020B0502040204020203" pitchFamily="34" charset="0"/>
              </a:rPr>
              <a:t>#include &lt;cstdlib&gt;</a:t>
            </a:r>
          </a:p>
          <a:p>
            <a:pPr marL="400050" indent="-400050">
              <a:buFont typeface="+mj-lt"/>
              <a:buAutoNum type="romanLcPeriod"/>
            </a:pPr>
            <a:r>
              <a:rPr lang="en-IN" dirty="0">
                <a:solidFill>
                  <a:srgbClr val="FFFF00"/>
                </a:solidFill>
                <a:latin typeface="Bahnschrift SemiLight Condensed" panose="020B0502040204020203" pitchFamily="34" charset="0"/>
              </a:rPr>
              <a:t>#include &lt;ctime&gt; </a:t>
            </a:r>
          </a:p>
          <a:p>
            <a:pPr marL="400050" indent="-400050">
              <a:buFont typeface="+mj-lt"/>
              <a:buAutoNum type="romanLcPeriod"/>
            </a:pPr>
            <a:r>
              <a:rPr lang="en-IN" dirty="0">
                <a:solidFill>
                  <a:srgbClr val="FFFF00"/>
                </a:solidFill>
                <a:latin typeface="Bahnschrift SemiLight Condensed" panose="020B0502040204020203" pitchFamily="34" charset="0"/>
              </a:rPr>
              <a:t>#include &lt;string&gt;</a:t>
            </a:r>
          </a:p>
          <a:p>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solidFill>
                  <a:srgbClr val="FFFF00"/>
                </a:solidFill>
                <a:latin typeface="Bahnschrift SemiLight Condensed" panose="020B0502040204020203" pitchFamily="34" charset="0"/>
              </a:rPr>
              <a:t>&lt;cstdlib&gt; </a:t>
            </a:r>
            <a:r>
              <a:rPr lang="en-US" dirty="0">
                <a:latin typeface="Bahnschrift SemiLight Condensed" panose="020B0502040204020203" pitchFamily="34" charset="0"/>
              </a:rPr>
              <a:t>specifies a fundamental collection of operations for dealing with wide or multibyte characters, pseudo-random number generation, memory allocation, searching, sorting, and mathematics.</a:t>
            </a:r>
          </a:p>
          <a:p>
            <a:pPr marL="285750" indent="-285750">
              <a:buFont typeface="Arial" panose="020B0604020202020204" pitchFamily="34" charset="0"/>
              <a:buChar char="•"/>
            </a:pPr>
            <a:r>
              <a:rPr lang="en-IN" dirty="0">
                <a:solidFill>
                  <a:srgbClr val="FFFF00"/>
                </a:solidFill>
                <a:latin typeface="Bahnschrift SemiLight Condensed" panose="020B0502040204020203" pitchFamily="34" charset="0"/>
              </a:rPr>
              <a:t>&lt;ctime&gt; </a:t>
            </a:r>
            <a:r>
              <a:rPr lang="en-US" b="0" i="0" dirty="0">
                <a:effectLst/>
                <a:latin typeface="Bahnschrift SemiLight Condensed" panose="020B0502040204020203" pitchFamily="34" charset="0"/>
              </a:rPr>
              <a:t>returns a string representing the localtime based on the </a:t>
            </a:r>
            <a:r>
              <a:rPr lang="en-US" i="0" dirty="0">
                <a:effectLst/>
                <a:latin typeface="Bahnschrift SemiLight Condensed" panose="020B0502040204020203" pitchFamily="34" charset="0"/>
              </a:rPr>
              <a:t>argument</a:t>
            </a:r>
            <a:r>
              <a:rPr lang="en-US" b="0" i="0" dirty="0">
                <a:effectLst/>
                <a:latin typeface="Bahnschrift SemiLight Condensed" panose="020B0502040204020203" pitchFamily="34" charset="0"/>
              </a:rPr>
              <a:t> </a:t>
            </a:r>
            <a:r>
              <a:rPr lang="en-US" i="0" dirty="0">
                <a:effectLst/>
                <a:latin typeface="Bahnschrift SemiLight Condensed" panose="020B0502040204020203" pitchFamily="34" charset="0"/>
              </a:rPr>
              <a:t>timer</a:t>
            </a:r>
            <a:r>
              <a:rPr lang="en-US" b="0" i="0" dirty="0">
                <a:effectLst/>
                <a:latin typeface="Bahnschrift SemiLight Condensed" panose="020B0502040204020203" pitchFamily="34" charset="0"/>
              </a:rPr>
              <a:t>.</a:t>
            </a:r>
          </a:p>
          <a:p>
            <a:endParaRPr lang="en-US" dirty="0">
              <a:latin typeface="Bahnschrift SemiLight Condensed" panose="020B0502040204020203" pitchFamily="34" charset="0"/>
            </a:endParaRPr>
          </a:p>
          <a:p>
            <a:pPr marL="285750" indent="-285750">
              <a:buFont typeface="Wingdings" panose="05000000000000000000" pitchFamily="2" charset="2"/>
              <a:buChar char="§"/>
            </a:pPr>
            <a:r>
              <a:rPr lang="en-US" b="0" i="0" dirty="0">
                <a:effectLst/>
                <a:latin typeface="Bahnschrift SemiLight Condensed" panose="020B0502040204020203" pitchFamily="34" charset="0"/>
              </a:rPr>
              <a:t>Next, we hav</a:t>
            </a:r>
            <a:r>
              <a:rPr lang="en-US" dirty="0">
                <a:latin typeface="Bahnschrift SemiLight Condensed" panose="020B0502040204020203" pitchFamily="34" charset="0"/>
              </a:rPr>
              <a:t>e initialized the max tries(i.e = 6) and other variables.</a:t>
            </a:r>
          </a:p>
          <a:p>
            <a:pPr marL="285750" indent="-285750">
              <a:buFont typeface="Wingdings" panose="05000000000000000000" pitchFamily="2" charset="2"/>
              <a:buChar char="§"/>
            </a:pPr>
            <a:endParaRPr lang="en-US" dirty="0">
              <a:latin typeface="Bahnschrift SemiLight Condensed" panose="020B0502040204020203" pitchFamily="34" charset="0"/>
            </a:endParaRPr>
          </a:p>
          <a:p>
            <a:pPr marL="285750" indent="-285750">
              <a:buFont typeface="Wingdings" panose="05000000000000000000" pitchFamily="2" charset="2"/>
              <a:buChar char="§"/>
            </a:pPr>
            <a:r>
              <a:rPr lang="en-US" dirty="0">
                <a:latin typeface="Bahnschrift SemiLight Condensed" panose="020B0502040204020203" pitchFamily="34" charset="0"/>
              </a:rPr>
              <a:t>Next, we have entered some names of different countries all over the world. The function will select at random any country’s name and then the user has to guess it. </a:t>
            </a:r>
          </a:p>
          <a:p>
            <a:endParaRPr lang="en-US" b="0" i="0" dirty="0">
              <a:effectLst/>
              <a:latin typeface="Bahnschrift SemiLight Condensed" panose="020B0502040204020203" pitchFamily="34" charset="0"/>
            </a:endParaRPr>
          </a:p>
          <a:p>
            <a:endParaRPr lang="en-US" b="0" i="0" dirty="0">
              <a:effectLst/>
              <a:latin typeface="Bahnschrift SemiLight Condensed" panose="020B0502040204020203" pitchFamily="34" charset="0"/>
            </a:endParaRPr>
          </a:p>
          <a:p>
            <a:endParaRPr lang="en-IN" dirty="0">
              <a:latin typeface="Bahnschrift SemiLight Condensed" panose="020B0502040204020203" pitchFamily="34" charset="0"/>
            </a:endParaRPr>
          </a:p>
          <a:p>
            <a:pPr marL="400050" indent="-400050">
              <a:buFont typeface="+mj-lt"/>
              <a:buAutoNum type="romanLcPeriod"/>
            </a:pPr>
            <a:endParaRPr lang="en-IN" dirty="0">
              <a:latin typeface="Bahnschrift SemiLight Condensed" panose="020B0502040204020203" pitchFamily="34" charset="0"/>
            </a:endParaRPr>
          </a:p>
          <a:p>
            <a:pPr marL="400050" indent="-400050">
              <a:buFont typeface="+mj-lt"/>
              <a:buAutoNum type="romanLcPeriod"/>
            </a:pPr>
            <a:endParaRPr lang="en-IN" dirty="0">
              <a:latin typeface="Bahnschrift SemiLight Condensed" panose="020B0502040204020203" pitchFamily="34" charset="0"/>
            </a:endParaRPr>
          </a:p>
          <a:p>
            <a:pPr marL="400050" indent="-400050">
              <a:buFont typeface="+mj-lt"/>
              <a:buAutoNum type="romanLcPeriod"/>
            </a:pPr>
            <a:endParaRPr lang="en-IN" dirty="0">
              <a:latin typeface="Bahnschrift SemiLight Condensed" panose="020B0502040204020203" pitchFamily="34" charset="0"/>
            </a:endParaRPr>
          </a:p>
        </p:txBody>
      </p:sp>
    </p:spTree>
    <p:extLst>
      <p:ext uri="{BB962C8B-B14F-4D97-AF65-F5344CB8AC3E}">
        <p14:creationId xmlns:p14="http://schemas.microsoft.com/office/powerpoint/2010/main" val="1331111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1420484"/>
            <a:ext cx="3485073" cy="1302758"/>
          </a:xfrm>
        </p:spPr>
        <p:txBody>
          <a:bodyPr>
            <a:normAutofit/>
          </a:bodyPr>
          <a:lstStyle/>
          <a:p>
            <a:pPr algn="l"/>
            <a:endParaRPr lang="en-US" sz="4000" b="1" u="sng" dirty="0">
              <a:solidFill>
                <a:schemeClr val="accent3"/>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6" y="2913016"/>
            <a:ext cx="4100418" cy="2524500"/>
          </a:xfrm>
        </p:spPr>
        <p:txBody>
          <a:bodyPr>
            <a:normAutofit/>
          </a:bodyPr>
          <a:lstStyle/>
          <a:p>
            <a:pPr algn="l"/>
            <a:endParaRPr lang="en-US" dirty="0"/>
          </a:p>
          <a:p>
            <a:pPr algn="l"/>
            <a:endParaRPr lang="en-US" dirty="0"/>
          </a:p>
        </p:txBody>
      </p:sp>
      <p:pic>
        <p:nvPicPr>
          <p:cNvPr id="6" name="Picture 5">
            <a:extLst>
              <a:ext uri="{FF2B5EF4-FFF2-40B4-BE49-F238E27FC236}">
                <a16:creationId xmlns:a16="http://schemas.microsoft.com/office/drawing/2014/main" id="{C7399CF5-EFC2-66BD-77D9-A91DED1F8E0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4" name="TextBox 3">
            <a:extLst>
              <a:ext uri="{FF2B5EF4-FFF2-40B4-BE49-F238E27FC236}">
                <a16:creationId xmlns:a16="http://schemas.microsoft.com/office/drawing/2014/main" id="{6377C029-B0CF-071D-B41E-0D21B4D46274}"/>
              </a:ext>
            </a:extLst>
          </p:cNvPr>
          <p:cNvSpPr txBox="1"/>
          <p:nvPr/>
        </p:nvSpPr>
        <p:spPr>
          <a:xfrm flipH="1">
            <a:off x="3576917" y="-23973"/>
            <a:ext cx="7225552" cy="923330"/>
          </a:xfrm>
          <a:prstGeom prst="rect">
            <a:avLst/>
          </a:prstGeom>
          <a:noFill/>
        </p:spPr>
        <p:txBody>
          <a:bodyPr wrap="square" rtlCol="0">
            <a:spAutoFit/>
          </a:bodyPr>
          <a:lstStyle/>
          <a:p>
            <a:r>
              <a:rPr lang="en-IN" sz="3600" b="1" u="sng" dirty="0">
                <a:solidFill>
                  <a:srgbClr val="002060"/>
                </a:solidFill>
                <a:latin typeface="Algerian" panose="04020705040A02060702" pitchFamily="82" charset="0"/>
              </a:rPr>
              <a:t>CODE OF THE PROGRAM</a:t>
            </a:r>
          </a:p>
          <a:p>
            <a:endParaRPr lang="en-IN" dirty="0"/>
          </a:p>
        </p:txBody>
      </p:sp>
      <p:pic>
        <p:nvPicPr>
          <p:cNvPr id="12" name="Picture 11">
            <a:extLst>
              <a:ext uri="{FF2B5EF4-FFF2-40B4-BE49-F238E27FC236}">
                <a16:creationId xmlns:a16="http://schemas.microsoft.com/office/drawing/2014/main" id="{91FB69FA-A9FB-1C0B-7F94-5D8D771A8C38}"/>
              </a:ext>
            </a:extLst>
          </p:cNvPr>
          <p:cNvPicPr>
            <a:picLocks noChangeAspect="1"/>
          </p:cNvPicPr>
          <p:nvPr/>
        </p:nvPicPr>
        <p:blipFill rotWithShape="1">
          <a:blip r:embed="rId5"/>
          <a:srcRect l="7880" t="1045" r="1863"/>
          <a:stretch/>
        </p:blipFill>
        <p:spPr>
          <a:xfrm>
            <a:off x="211111" y="617437"/>
            <a:ext cx="5453047" cy="6115491"/>
          </a:xfrm>
          <a:prstGeom prst="rect">
            <a:avLst/>
          </a:prstGeom>
        </p:spPr>
        <p:style>
          <a:lnRef idx="2">
            <a:schemeClr val="dk1"/>
          </a:lnRef>
          <a:fillRef idx="1">
            <a:schemeClr val="lt1"/>
          </a:fillRef>
          <a:effectRef idx="0">
            <a:schemeClr val="dk1"/>
          </a:effectRef>
          <a:fontRef idx="minor">
            <a:schemeClr val="dk1"/>
          </a:fontRef>
        </p:style>
      </p:pic>
      <p:sp>
        <p:nvSpPr>
          <p:cNvPr id="11" name="Rectangle 10">
            <a:extLst>
              <a:ext uri="{FF2B5EF4-FFF2-40B4-BE49-F238E27FC236}">
                <a16:creationId xmlns:a16="http://schemas.microsoft.com/office/drawing/2014/main" id="{23B2E7D6-2E7B-DF0C-29AE-4E0C30BBFC8F}"/>
              </a:ext>
            </a:extLst>
          </p:cNvPr>
          <p:cNvSpPr/>
          <p:nvPr/>
        </p:nvSpPr>
        <p:spPr>
          <a:xfrm>
            <a:off x="6419275" y="617437"/>
            <a:ext cx="5453047" cy="6115491"/>
          </a:xfrm>
          <a:prstGeom prst="rect">
            <a:avLst/>
          </a:prstGeom>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C953D190-2311-B363-C7B6-B240B4B58C9D}"/>
              </a:ext>
            </a:extLst>
          </p:cNvPr>
          <p:cNvSpPr txBox="1"/>
          <p:nvPr/>
        </p:nvSpPr>
        <p:spPr>
          <a:xfrm>
            <a:off x="6419275" y="758535"/>
            <a:ext cx="5426325" cy="646330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ahnschrift SemiLight Condensed" panose="020B0502040204020203" pitchFamily="34" charset="0"/>
              </a:rPr>
              <a:t>     </a:t>
            </a:r>
            <a:r>
              <a:rPr lang="en-IN" dirty="0">
                <a:solidFill>
                  <a:srgbClr val="FFFF00"/>
                </a:solidFill>
                <a:latin typeface="Bahnschrift SemiLight Condensed" panose="020B0502040204020203" pitchFamily="34" charset="0"/>
              </a:rPr>
              <a:t>Srand(time(NULL));</a:t>
            </a:r>
          </a:p>
          <a:p>
            <a:pPr marL="285750" indent="-285750">
              <a:buFont typeface="Arial" panose="020B0604020202020204" pitchFamily="34" charset="0"/>
              <a:buChar char="•"/>
            </a:pPr>
            <a:r>
              <a:rPr lang="en-IN" dirty="0">
                <a:latin typeface="Bahnschrift SemiLight Condensed" panose="020B0502040204020203" pitchFamily="34" charset="0"/>
              </a:rPr>
              <a:t>Here, we have used the Srand() function which </a:t>
            </a:r>
            <a:r>
              <a:rPr lang="en-US" b="0" i="0" dirty="0">
                <a:effectLst/>
                <a:latin typeface="Bahnschrift SemiLight Condensed" panose="020B0502040204020203" pitchFamily="34" charset="0"/>
              </a:rPr>
              <a:t>is used to initialise random number generators.</a:t>
            </a:r>
            <a:r>
              <a:rPr lang="en-IN" dirty="0">
                <a:latin typeface="Bahnschrift SemiLight Condensed" panose="020B0502040204020203" pitchFamily="34" charset="0"/>
              </a:rPr>
              <a:t>  This function is defined in the &lt;cstdlib&gt; library and it picks the name of a country randomly from the given list of 29 countries.</a:t>
            </a:r>
          </a:p>
          <a:p>
            <a:pPr marL="285750" indent="-285750">
              <a:buFont typeface="Arial" panose="020B0604020202020204" pitchFamily="34" charset="0"/>
              <a:buChar char="•"/>
            </a:pPr>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solidFill>
                  <a:srgbClr val="FFFF00"/>
                </a:solidFill>
                <a:latin typeface="Bahnschrift SemiLight Condensed" panose="020B0502040204020203" pitchFamily="34" charset="0"/>
              </a:rPr>
              <a:t>    String unknown(word.length(), ’ * ’);</a:t>
            </a:r>
          </a:p>
          <a:p>
            <a:pPr marL="285750" indent="-285750">
              <a:buFont typeface="Arial" panose="020B0604020202020204" pitchFamily="34" charset="0"/>
              <a:buChar char="•"/>
            </a:pPr>
            <a:r>
              <a:rPr lang="en-IN" dirty="0">
                <a:latin typeface="Bahnschrift SemiLight Condensed" panose="020B0502040204020203" pitchFamily="34" charset="0"/>
              </a:rPr>
              <a:t>This gives the output in such a way that if a country has 7 letter in its name then it will display 7 stars in place of letters so that the user guesses it.</a:t>
            </a:r>
          </a:p>
          <a:p>
            <a:r>
              <a:rPr lang="en-IN" dirty="0">
                <a:solidFill>
                  <a:schemeClr val="accent3"/>
                </a:solidFill>
                <a:latin typeface="Bahnschrift SemiLight Condensed" panose="020B0502040204020203" pitchFamily="34" charset="0"/>
              </a:rPr>
              <a:t> </a:t>
            </a:r>
          </a:p>
          <a:p>
            <a:pPr marL="285750" indent="-285750">
              <a:buFont typeface="Arial" panose="020B0604020202020204" pitchFamily="34" charset="0"/>
              <a:buChar char="•"/>
            </a:pPr>
            <a:r>
              <a:rPr lang="en-IN" dirty="0">
                <a:solidFill>
                  <a:srgbClr val="FFFF00"/>
                </a:solidFill>
                <a:latin typeface="Bahnschrift SemiLight Condensed" panose="020B0502040204020203" pitchFamily="34" charset="0"/>
              </a:rPr>
              <a:t>Next, we have made the welcome screen for the user. Basically the title page of the game.</a:t>
            </a:r>
          </a:p>
          <a:p>
            <a:endParaRPr lang="en-IN" dirty="0">
              <a:solidFill>
                <a:srgbClr val="FFFF00"/>
              </a:solidFill>
              <a:latin typeface="Bahnschrift SemiLight Condensed" panose="020B0502040204020203" pitchFamily="34" charset="0"/>
            </a:endParaRPr>
          </a:p>
          <a:p>
            <a:pPr marL="285750" indent="-285750">
              <a:buFont typeface="Arial" panose="020B0604020202020204" pitchFamily="34" charset="0"/>
              <a:buChar char="•"/>
            </a:pPr>
            <a:r>
              <a:rPr lang="en-IN" dirty="0">
                <a:latin typeface="Bahnschrift SemiLight Condensed" panose="020B0502040204020203" pitchFamily="34" charset="0"/>
              </a:rPr>
              <a:t>It gives the user certain sets of instructions that the user has to follow while playing the game.</a:t>
            </a:r>
          </a:p>
          <a:p>
            <a:pPr marL="285750" indent="-285750">
              <a:buFont typeface="Arial" panose="020B0604020202020204" pitchFamily="34" charset="0"/>
              <a:buChar char="•"/>
            </a:pPr>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latin typeface="Bahnschrift SemiLight Condensed" panose="020B0502040204020203" pitchFamily="34" charset="0"/>
              </a:rPr>
              <a:t>Next, we have initialised the while loop, this loop gives the output as </a:t>
            </a:r>
            <a:r>
              <a:rPr lang="en-IN" dirty="0">
                <a:solidFill>
                  <a:srgbClr val="FFFF00"/>
                </a:solidFill>
                <a:latin typeface="Bahnschrift SemiLight Condensed" panose="020B0502040204020203" pitchFamily="34" charset="0"/>
              </a:rPr>
              <a:t>Guess a letter:  </a:t>
            </a:r>
            <a:r>
              <a:rPr lang="en-IN" dirty="0">
                <a:latin typeface="Bahnschrift SemiLight Condensed" panose="020B0502040204020203" pitchFamily="34" charset="0"/>
              </a:rPr>
              <a:t>until the wrong guesses are less than the Max Tries.</a:t>
            </a:r>
          </a:p>
          <a:p>
            <a:pPr marL="285750" indent="-285750">
              <a:buFont typeface="Wingdings" panose="05000000000000000000" pitchFamily="2" charset="2"/>
              <a:buChar char="§"/>
            </a:pPr>
            <a:endParaRPr lang="en-IN" dirty="0">
              <a:latin typeface="Bahnschrift SemiLight Condensed" panose="020B0502040204020203" pitchFamily="34" charset="0"/>
            </a:endParaRPr>
          </a:p>
          <a:p>
            <a:pPr marL="285750" indent="-285750">
              <a:buFont typeface="Wingdings" panose="05000000000000000000" pitchFamily="2" charset="2"/>
              <a:buChar char="§"/>
            </a:pPr>
            <a:endParaRPr lang="en-IN" dirty="0">
              <a:latin typeface="Bahnschrift SemiLight Condensed" panose="020B0502040204020203" pitchFamily="34" charset="0"/>
            </a:endParaRPr>
          </a:p>
          <a:p>
            <a:pPr marL="285750" indent="-285750">
              <a:buFont typeface="Wingdings" panose="05000000000000000000" pitchFamily="2" charset="2"/>
              <a:buChar char="§"/>
            </a:pPr>
            <a:endParaRPr lang="en-IN" dirty="0">
              <a:latin typeface="Bahnschrift SemiLight Condensed" panose="020B0502040204020203" pitchFamily="34" charset="0"/>
            </a:endParaRPr>
          </a:p>
        </p:txBody>
      </p:sp>
    </p:spTree>
    <p:extLst>
      <p:ext uri="{BB962C8B-B14F-4D97-AF65-F5344CB8AC3E}">
        <p14:creationId xmlns:p14="http://schemas.microsoft.com/office/powerpoint/2010/main" val="363254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1420484"/>
            <a:ext cx="3485073" cy="1302758"/>
          </a:xfrm>
        </p:spPr>
        <p:txBody>
          <a:bodyPr>
            <a:normAutofit/>
          </a:bodyPr>
          <a:lstStyle/>
          <a:p>
            <a:pPr algn="l"/>
            <a:r>
              <a:rPr lang="en-US" sz="4000" b="1" u="sng" dirty="0">
                <a:solidFill>
                  <a:schemeClr val="accent3"/>
                </a:solidFill>
              </a:rPr>
              <a:t>Guess The Country Game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6" y="2913016"/>
            <a:ext cx="4100418" cy="2524500"/>
          </a:xfrm>
        </p:spPr>
        <p:txBody>
          <a:bodyPr>
            <a:normAutofit/>
          </a:bodyPr>
          <a:lstStyle/>
          <a:p>
            <a:pPr algn="just"/>
            <a:r>
              <a:rPr lang="en-US" dirty="0"/>
              <a:t> By – Co21332(</a:t>
            </a:r>
            <a:r>
              <a:rPr lang="en-US" sz="2200" dirty="0"/>
              <a:t>Karandeep</a:t>
            </a:r>
            <a:r>
              <a:rPr lang="en-US" dirty="0"/>
              <a:t> Singh)</a:t>
            </a:r>
          </a:p>
          <a:p>
            <a:pPr algn="l"/>
            <a:r>
              <a:rPr lang="en-US" dirty="0"/>
              <a:t>        Co21330(Karan Sharma)</a:t>
            </a:r>
          </a:p>
          <a:p>
            <a:pPr algn="l"/>
            <a:r>
              <a:rPr lang="en-US" dirty="0"/>
              <a:t> Submitted To :</a:t>
            </a:r>
          </a:p>
          <a:p>
            <a:pPr algn="l"/>
            <a:r>
              <a:rPr lang="en-US" dirty="0"/>
              <a:t>         Dr. Sarabjeet Singh </a:t>
            </a:r>
          </a:p>
          <a:p>
            <a:pPr algn="l"/>
            <a:endParaRPr lang="en-US" dirty="0"/>
          </a:p>
          <a:p>
            <a:pPr algn="l"/>
            <a:endParaRPr lang="en-US" dirty="0"/>
          </a:p>
        </p:txBody>
      </p:sp>
      <p:pic>
        <p:nvPicPr>
          <p:cNvPr id="6" name="Picture 5">
            <a:extLst>
              <a:ext uri="{FF2B5EF4-FFF2-40B4-BE49-F238E27FC236}">
                <a16:creationId xmlns:a16="http://schemas.microsoft.com/office/drawing/2014/main" id="{384D6884-3E44-249A-4F0A-9D4F5A3358EB}"/>
              </a:ext>
            </a:extLst>
          </p:cNvPr>
          <p:cNvPicPr>
            <a:picLocks noChangeAspect="1"/>
          </p:cNvPicPr>
          <p:nvPr/>
        </p:nvPicPr>
        <p:blipFill rotWithShape="1">
          <a:blip r:embed="rId5"/>
          <a:srcRect l="7012" t="1699"/>
          <a:stretch/>
        </p:blipFill>
        <p:spPr>
          <a:xfrm>
            <a:off x="137694" y="282574"/>
            <a:ext cx="5665696" cy="6292851"/>
          </a:xfrm>
          <a:prstGeom prst="rect">
            <a:avLst/>
          </a:prstGeom>
        </p:spPr>
        <p:style>
          <a:lnRef idx="2">
            <a:schemeClr val="dk1"/>
          </a:lnRef>
          <a:fillRef idx="1">
            <a:schemeClr val="lt1"/>
          </a:fillRef>
          <a:effectRef idx="0">
            <a:schemeClr val="dk1"/>
          </a:effectRef>
          <a:fontRef idx="minor">
            <a:schemeClr val="dk1"/>
          </a:fontRef>
        </p:style>
      </p:pic>
      <p:sp>
        <p:nvSpPr>
          <p:cNvPr id="7" name="Rectangle 6">
            <a:extLst>
              <a:ext uri="{FF2B5EF4-FFF2-40B4-BE49-F238E27FC236}">
                <a16:creationId xmlns:a16="http://schemas.microsoft.com/office/drawing/2014/main" id="{CD94C3F1-B708-5545-E4BD-9C80FE51F3A3}"/>
              </a:ext>
            </a:extLst>
          </p:cNvPr>
          <p:cNvSpPr/>
          <p:nvPr/>
        </p:nvSpPr>
        <p:spPr>
          <a:xfrm>
            <a:off x="6300528" y="282569"/>
            <a:ext cx="5665696" cy="629285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F79AC5C-40FE-BC8A-EB68-38ADC0BBD86B}"/>
              </a:ext>
            </a:extLst>
          </p:cNvPr>
          <p:cNvSpPr txBox="1"/>
          <p:nvPr/>
        </p:nvSpPr>
        <p:spPr>
          <a:xfrm>
            <a:off x="6492060" y="666111"/>
            <a:ext cx="5011271" cy="590931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ahnschrift SemiLight Condensed" panose="020B0502040204020203" pitchFamily="34" charset="0"/>
              </a:rPr>
              <a:t>Here, we have made an </a:t>
            </a:r>
            <a:r>
              <a:rPr lang="en-IN" dirty="0">
                <a:solidFill>
                  <a:srgbClr val="FFFF00"/>
                </a:solidFill>
                <a:latin typeface="Bahnschrift SemiLight Condensed" panose="020B0502040204020203" pitchFamily="34" charset="0"/>
              </a:rPr>
              <a:t>if</a:t>
            </a:r>
            <a:r>
              <a:rPr lang="en-IN" dirty="0">
                <a:latin typeface="Bahnschrift SemiLight Condensed" panose="020B0502040204020203" pitchFamily="34" charset="0"/>
              </a:rPr>
              <a:t> loop that works when the input given from the user is wrong or the letter is not present in the given word which the user has to guess.</a:t>
            </a:r>
          </a:p>
          <a:p>
            <a:pPr marL="285750" indent="-285750">
              <a:buFont typeface="Arial" panose="020B0604020202020204" pitchFamily="34" charset="0"/>
              <a:buChar char="•"/>
            </a:pPr>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solidFill>
                  <a:srgbClr val="FFFF00"/>
                </a:solidFill>
                <a:latin typeface="Bahnschrift SemiLight Condensed" panose="020B0502040204020203" pitchFamily="34" charset="0"/>
              </a:rPr>
              <a:t>Else</a:t>
            </a:r>
            <a:r>
              <a:rPr lang="en-IN" dirty="0">
                <a:latin typeface="Bahnschrift SemiLight Condensed" panose="020B0502040204020203" pitchFamily="34" charset="0"/>
              </a:rPr>
              <a:t> loop comes into play when the input letter entered by the user is present in the word to be guessed.</a:t>
            </a:r>
          </a:p>
          <a:p>
            <a:pPr marL="285750" indent="-285750">
              <a:buFont typeface="Arial" panose="020B0604020202020204" pitchFamily="34" charset="0"/>
              <a:buChar char="•"/>
            </a:pPr>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latin typeface="Bahnschrift SemiLight Condensed" panose="020B0502040204020203" pitchFamily="34" charset="0"/>
              </a:rPr>
              <a:t>Next we have used the </a:t>
            </a:r>
            <a:r>
              <a:rPr lang="en-IN" dirty="0">
                <a:solidFill>
                  <a:srgbClr val="FFFF00"/>
                </a:solidFill>
                <a:latin typeface="Bahnschrift SemiLight Condensed" panose="020B0502040204020203" pitchFamily="34" charset="0"/>
              </a:rPr>
              <a:t>cout</a:t>
            </a:r>
            <a:r>
              <a:rPr lang="en-IN" dirty="0">
                <a:latin typeface="Bahnschrift SemiLight Condensed" panose="020B0502040204020203" pitchFamily="34" charset="0"/>
              </a:rPr>
              <a:t> function to display the remaining number of chances of guessing the word.</a:t>
            </a:r>
          </a:p>
          <a:p>
            <a:pPr marL="285750" indent="-285750">
              <a:buFont typeface="Arial" panose="020B0604020202020204" pitchFamily="34" charset="0"/>
              <a:buChar char="•"/>
            </a:pPr>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latin typeface="Bahnschrift SemiLight Condensed" panose="020B0502040204020203" pitchFamily="34" charset="0"/>
              </a:rPr>
              <a:t>Again, we used the </a:t>
            </a:r>
            <a:r>
              <a:rPr lang="en-IN" dirty="0">
                <a:solidFill>
                  <a:srgbClr val="FFFF00"/>
                </a:solidFill>
                <a:latin typeface="Bahnschrift SemiLight Condensed" panose="020B0502040204020203" pitchFamily="34" charset="0"/>
              </a:rPr>
              <a:t>if</a:t>
            </a:r>
            <a:r>
              <a:rPr lang="en-IN" dirty="0">
                <a:latin typeface="Bahnschrift SemiLight Condensed" panose="020B0502040204020203" pitchFamily="34" charset="0"/>
              </a:rPr>
              <a:t> loop. This time the work of the if loop is to check if the inputted word is equal to or present in the word to be guessed. Then the </a:t>
            </a:r>
            <a:r>
              <a:rPr lang="en-IN" dirty="0">
                <a:solidFill>
                  <a:srgbClr val="FFFF00"/>
                </a:solidFill>
                <a:latin typeface="Bahnschrift SemiLight Condensed" panose="020B0502040204020203" pitchFamily="34" charset="0"/>
              </a:rPr>
              <a:t>cout</a:t>
            </a:r>
            <a:r>
              <a:rPr lang="en-IN" dirty="0">
                <a:latin typeface="Bahnschrift SemiLight Condensed" panose="020B0502040204020203" pitchFamily="34" charset="0"/>
              </a:rPr>
              <a:t> function is used to display the place of the letter entered by the user.</a:t>
            </a:r>
          </a:p>
          <a:p>
            <a:pPr marL="285750" indent="-285750">
              <a:buFont typeface="Arial" panose="020B0604020202020204" pitchFamily="34" charset="0"/>
              <a:buChar char="•"/>
            </a:pPr>
            <a:endParaRPr lang="en-IN" dirty="0">
              <a:latin typeface="Bahnschrift SemiLight Condensed" panose="020B0502040204020203" pitchFamily="34" charset="0"/>
            </a:endParaRPr>
          </a:p>
          <a:p>
            <a:pPr marL="285750" indent="-285750">
              <a:buFont typeface="Arial" panose="020B0604020202020204" pitchFamily="34" charset="0"/>
              <a:buChar char="•"/>
            </a:pPr>
            <a:r>
              <a:rPr lang="en-IN" dirty="0">
                <a:latin typeface="Bahnschrift SemiLight Condensed" panose="020B0502040204020203" pitchFamily="34" charset="0"/>
              </a:rPr>
              <a:t>If the number of wrong guesses become equal to the maximum tries then the compiler will display the word which was to be guessed with a message that </a:t>
            </a:r>
            <a:r>
              <a:rPr lang="en-IN" dirty="0">
                <a:solidFill>
                  <a:srgbClr val="FFFF00"/>
                </a:solidFill>
                <a:latin typeface="Bahnschrift SemiLight Condensed" panose="020B0502040204020203" pitchFamily="34" charset="0"/>
              </a:rPr>
              <a:t>Sorry, you lose…GAME OVER.</a:t>
            </a:r>
          </a:p>
          <a:p>
            <a:endParaRPr lang="en-IN" dirty="0">
              <a:latin typeface="Bahnschrift SemiLight Condensed" panose="020B0502040204020203" pitchFamily="34" charset="0"/>
            </a:endParaRPr>
          </a:p>
          <a:p>
            <a:endParaRPr lang="en-IN" dirty="0">
              <a:latin typeface="Bahnschrift SemiLight Condensed" panose="020B0502040204020203" pitchFamily="34" charset="0"/>
            </a:endParaRPr>
          </a:p>
        </p:txBody>
      </p:sp>
    </p:spTree>
    <p:extLst>
      <p:ext uri="{BB962C8B-B14F-4D97-AF65-F5344CB8AC3E}">
        <p14:creationId xmlns:p14="http://schemas.microsoft.com/office/powerpoint/2010/main" val="302331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1420484"/>
            <a:ext cx="3485073" cy="1302758"/>
          </a:xfrm>
        </p:spPr>
        <p:txBody>
          <a:bodyPr>
            <a:normAutofit/>
          </a:bodyPr>
          <a:lstStyle/>
          <a:p>
            <a:pPr algn="l"/>
            <a:r>
              <a:rPr lang="en-US" sz="4000" b="1" u="sng" dirty="0">
                <a:solidFill>
                  <a:schemeClr val="accent3"/>
                </a:solidFill>
              </a:rPr>
              <a:t>Guess The Country Game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097306" y="2913016"/>
            <a:ext cx="4100418" cy="2524500"/>
          </a:xfrm>
        </p:spPr>
        <p:txBody>
          <a:bodyPr>
            <a:normAutofit/>
          </a:bodyPr>
          <a:lstStyle/>
          <a:p>
            <a:pPr algn="just"/>
            <a:r>
              <a:rPr lang="en-US" dirty="0"/>
              <a:t> By – Co21332(</a:t>
            </a:r>
            <a:r>
              <a:rPr lang="en-US" sz="2200" dirty="0"/>
              <a:t>Karandeep</a:t>
            </a:r>
            <a:r>
              <a:rPr lang="en-US" dirty="0"/>
              <a:t> Singh)</a:t>
            </a:r>
          </a:p>
          <a:p>
            <a:pPr algn="l"/>
            <a:r>
              <a:rPr lang="en-US" dirty="0"/>
              <a:t>        Co21330(Karan Sharma)</a:t>
            </a:r>
          </a:p>
          <a:p>
            <a:pPr algn="l"/>
            <a:r>
              <a:rPr lang="en-US" dirty="0"/>
              <a:t> Submitted To :</a:t>
            </a:r>
          </a:p>
          <a:p>
            <a:pPr algn="l"/>
            <a:r>
              <a:rPr lang="en-US" dirty="0"/>
              <a:t>         Dr. Sarabjeet Singh </a:t>
            </a:r>
          </a:p>
          <a:p>
            <a:pPr algn="l"/>
            <a:endParaRPr lang="en-US" dirty="0"/>
          </a:p>
          <a:p>
            <a:pPr algn="l"/>
            <a:endParaRPr lang="en-US" dirty="0"/>
          </a:p>
        </p:txBody>
      </p:sp>
      <p:pic>
        <p:nvPicPr>
          <p:cNvPr id="6" name="Picture 5">
            <a:extLst>
              <a:ext uri="{FF2B5EF4-FFF2-40B4-BE49-F238E27FC236}">
                <a16:creationId xmlns:a16="http://schemas.microsoft.com/office/drawing/2014/main" id="{63BCECCE-7962-4A93-B9D7-5A153717E57F}"/>
              </a:ext>
            </a:extLst>
          </p:cNvPr>
          <p:cNvPicPr>
            <a:picLocks noChangeAspect="1"/>
          </p:cNvPicPr>
          <p:nvPr/>
        </p:nvPicPr>
        <p:blipFill rotWithShape="1">
          <a:blip r:embed="rId5"/>
          <a:srcRect l="8371" r="5525" b="2557"/>
          <a:stretch/>
        </p:blipFill>
        <p:spPr>
          <a:xfrm>
            <a:off x="349623" y="634888"/>
            <a:ext cx="5692589" cy="5588213"/>
          </a:xfrm>
          <a:prstGeom prst="rect">
            <a:avLst/>
          </a:prstGeom>
        </p:spPr>
      </p:pic>
      <p:sp>
        <p:nvSpPr>
          <p:cNvPr id="7" name="Rectangle 6">
            <a:extLst>
              <a:ext uri="{FF2B5EF4-FFF2-40B4-BE49-F238E27FC236}">
                <a16:creationId xmlns:a16="http://schemas.microsoft.com/office/drawing/2014/main" id="{2A11AB6B-DCC4-2C7A-6A8D-5787FA9015AC}"/>
              </a:ext>
            </a:extLst>
          </p:cNvPr>
          <p:cNvSpPr/>
          <p:nvPr/>
        </p:nvSpPr>
        <p:spPr>
          <a:xfrm>
            <a:off x="6445624" y="1420483"/>
            <a:ext cx="5396753" cy="401703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C905556-033A-860A-B621-58CC50201D51}"/>
              </a:ext>
            </a:extLst>
          </p:cNvPr>
          <p:cNvSpPr txBox="1"/>
          <p:nvPr/>
        </p:nvSpPr>
        <p:spPr>
          <a:xfrm>
            <a:off x="6898341" y="2608076"/>
            <a:ext cx="4491317" cy="1754326"/>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Bahnschrift SemiLight Condensed" panose="020B0502040204020203" pitchFamily="34" charset="0"/>
              </a:rPr>
              <a:t>This is the main and the most important part of our whole program. Here the int, char and string datatypes are used to fill the blank spaces represented by the stars in our function.</a:t>
            </a:r>
          </a:p>
          <a:p>
            <a:endParaRPr lang="en-IN" dirty="0"/>
          </a:p>
          <a:p>
            <a:endParaRPr lang="en-IN" dirty="0"/>
          </a:p>
        </p:txBody>
      </p:sp>
      <p:sp>
        <p:nvSpPr>
          <p:cNvPr id="9" name="Rectangle 8">
            <a:extLst>
              <a:ext uri="{FF2B5EF4-FFF2-40B4-BE49-F238E27FC236}">
                <a16:creationId xmlns:a16="http://schemas.microsoft.com/office/drawing/2014/main" id="{7DB35935-97B7-5CC3-3849-CFE8C82542F6}"/>
              </a:ext>
            </a:extLst>
          </p:cNvPr>
          <p:cNvSpPr/>
          <p:nvPr/>
        </p:nvSpPr>
        <p:spPr>
          <a:xfrm>
            <a:off x="457200" y="5857436"/>
            <a:ext cx="844748" cy="1668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795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519CA-A9AA-31A2-CE8C-F4C71C0CC11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3" name="TextBox 2">
            <a:extLst>
              <a:ext uri="{FF2B5EF4-FFF2-40B4-BE49-F238E27FC236}">
                <a16:creationId xmlns:a16="http://schemas.microsoft.com/office/drawing/2014/main" id="{0FF24659-0613-C87E-5F50-81E43F24BEE1}"/>
              </a:ext>
            </a:extLst>
          </p:cNvPr>
          <p:cNvSpPr txBox="1"/>
          <p:nvPr/>
        </p:nvSpPr>
        <p:spPr>
          <a:xfrm>
            <a:off x="3151093" y="134470"/>
            <a:ext cx="9040907" cy="646331"/>
          </a:xfrm>
          <a:prstGeom prst="rect">
            <a:avLst/>
          </a:prstGeom>
          <a:noFill/>
        </p:spPr>
        <p:txBody>
          <a:bodyPr wrap="square" rtlCol="0">
            <a:spAutoFit/>
          </a:bodyPr>
          <a:lstStyle/>
          <a:p>
            <a:r>
              <a:rPr lang="en-IN" sz="3600" b="1" u="sng" dirty="0">
                <a:solidFill>
                  <a:schemeClr val="bg1"/>
                </a:solidFill>
                <a:latin typeface="Algerian" panose="04020705040A02060702" pitchFamily="82" charset="0"/>
              </a:rPr>
              <a:t>OUTPUTS OF THE FUNCTION</a:t>
            </a:r>
          </a:p>
        </p:txBody>
      </p:sp>
      <p:pic>
        <p:nvPicPr>
          <p:cNvPr id="5" name="Picture 4">
            <a:extLst>
              <a:ext uri="{FF2B5EF4-FFF2-40B4-BE49-F238E27FC236}">
                <a16:creationId xmlns:a16="http://schemas.microsoft.com/office/drawing/2014/main" id="{26874571-2428-E988-F401-074FE8DD4FE2}"/>
              </a:ext>
            </a:extLst>
          </p:cNvPr>
          <p:cNvPicPr>
            <a:picLocks noChangeAspect="1"/>
          </p:cNvPicPr>
          <p:nvPr/>
        </p:nvPicPr>
        <p:blipFill rotWithShape="1">
          <a:blip r:embed="rId3"/>
          <a:srcRect l="50000" t="23137" r="21569" b="11242"/>
          <a:stretch/>
        </p:blipFill>
        <p:spPr>
          <a:xfrm>
            <a:off x="1290918" y="995861"/>
            <a:ext cx="4267201" cy="5486384"/>
          </a:xfrm>
          <a:prstGeom prst="rect">
            <a:avLst/>
          </a:prstGeom>
        </p:spPr>
        <p:style>
          <a:lnRef idx="2">
            <a:schemeClr val="accent6">
              <a:shade val="50000"/>
            </a:schemeClr>
          </a:lnRef>
          <a:fillRef idx="1">
            <a:schemeClr val="accent6"/>
          </a:fillRef>
          <a:effectRef idx="0">
            <a:schemeClr val="accent6"/>
          </a:effectRef>
          <a:fontRef idx="minor">
            <a:schemeClr val="lt1"/>
          </a:fontRef>
        </p:style>
      </p:pic>
      <p:pic>
        <p:nvPicPr>
          <p:cNvPr id="7" name="Picture 6">
            <a:extLst>
              <a:ext uri="{FF2B5EF4-FFF2-40B4-BE49-F238E27FC236}">
                <a16:creationId xmlns:a16="http://schemas.microsoft.com/office/drawing/2014/main" id="{898282A9-9101-31CF-1F51-427D138DA70F}"/>
              </a:ext>
            </a:extLst>
          </p:cNvPr>
          <p:cNvPicPr>
            <a:picLocks noChangeAspect="1"/>
          </p:cNvPicPr>
          <p:nvPr/>
        </p:nvPicPr>
        <p:blipFill rotWithShape="1">
          <a:blip r:embed="rId4"/>
          <a:srcRect l="50000" t="23856" r="21544" b="11111"/>
          <a:stretch/>
        </p:blipFill>
        <p:spPr>
          <a:xfrm>
            <a:off x="6849037" y="996623"/>
            <a:ext cx="4267201" cy="5485622"/>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0754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9F9013-6929-27B1-4B73-09156287238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4" name="TextBox 3">
            <a:extLst>
              <a:ext uri="{FF2B5EF4-FFF2-40B4-BE49-F238E27FC236}">
                <a16:creationId xmlns:a16="http://schemas.microsoft.com/office/drawing/2014/main" id="{1C2DCCC1-F393-900A-3466-4BF562478104}"/>
              </a:ext>
            </a:extLst>
          </p:cNvPr>
          <p:cNvSpPr txBox="1"/>
          <p:nvPr/>
        </p:nvSpPr>
        <p:spPr>
          <a:xfrm>
            <a:off x="3155576" y="133581"/>
            <a:ext cx="9224683" cy="646331"/>
          </a:xfrm>
          <a:prstGeom prst="rect">
            <a:avLst/>
          </a:prstGeom>
          <a:noFill/>
        </p:spPr>
        <p:txBody>
          <a:bodyPr wrap="square">
            <a:spAutoFit/>
          </a:bodyPr>
          <a:lstStyle/>
          <a:p>
            <a:r>
              <a:rPr lang="en-IN" sz="3600" b="1" u="sng" dirty="0">
                <a:solidFill>
                  <a:schemeClr val="bg1"/>
                </a:solidFill>
                <a:latin typeface="Algerian" panose="04020705040A02060702" pitchFamily="82" charset="0"/>
              </a:rPr>
              <a:t>OUTPUTS OF THE FUNCTION</a:t>
            </a:r>
          </a:p>
        </p:txBody>
      </p:sp>
      <p:pic>
        <p:nvPicPr>
          <p:cNvPr id="6" name="Picture 5">
            <a:extLst>
              <a:ext uri="{FF2B5EF4-FFF2-40B4-BE49-F238E27FC236}">
                <a16:creationId xmlns:a16="http://schemas.microsoft.com/office/drawing/2014/main" id="{EEF389B7-3D30-2B66-705B-070D56911354}"/>
              </a:ext>
            </a:extLst>
          </p:cNvPr>
          <p:cNvPicPr>
            <a:picLocks noChangeAspect="1"/>
          </p:cNvPicPr>
          <p:nvPr/>
        </p:nvPicPr>
        <p:blipFill rotWithShape="1">
          <a:blip r:embed="rId3"/>
          <a:srcRect l="50000" t="22745" r="25882" b="10718"/>
          <a:stretch/>
        </p:blipFill>
        <p:spPr>
          <a:xfrm>
            <a:off x="2513238" y="910981"/>
            <a:ext cx="3245224" cy="5036035"/>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a:extLst>
              <a:ext uri="{FF2B5EF4-FFF2-40B4-BE49-F238E27FC236}">
                <a16:creationId xmlns:a16="http://schemas.microsoft.com/office/drawing/2014/main" id="{76AE8441-E2E3-B7B6-51B3-BB830DAA87ED}"/>
              </a:ext>
            </a:extLst>
          </p:cNvPr>
          <p:cNvPicPr>
            <a:picLocks noChangeAspect="1"/>
          </p:cNvPicPr>
          <p:nvPr/>
        </p:nvPicPr>
        <p:blipFill rotWithShape="1">
          <a:blip r:embed="rId4"/>
          <a:srcRect l="50000" t="27320" r="28897" b="13247"/>
          <a:stretch/>
        </p:blipFill>
        <p:spPr>
          <a:xfrm>
            <a:off x="6499812" y="910981"/>
            <a:ext cx="3178950" cy="5036035"/>
          </a:xfrm>
          <a:prstGeom prst="rect">
            <a:avLst/>
          </a:prstGeom>
        </p:spPr>
        <p:style>
          <a:lnRef idx="2">
            <a:schemeClr val="accent1"/>
          </a:lnRef>
          <a:fillRef idx="1">
            <a:schemeClr val="lt1"/>
          </a:fillRef>
          <a:effectRef idx="0">
            <a:schemeClr val="accent1"/>
          </a:effectRef>
          <a:fontRef idx="minor">
            <a:schemeClr val="dk1"/>
          </a:fontRef>
        </p:style>
      </p:pic>
      <p:sp>
        <p:nvSpPr>
          <p:cNvPr id="10" name="TextBox 9">
            <a:extLst>
              <a:ext uri="{FF2B5EF4-FFF2-40B4-BE49-F238E27FC236}">
                <a16:creationId xmlns:a16="http://schemas.microsoft.com/office/drawing/2014/main" id="{C95EAB28-2977-61D4-828E-510D7718740F}"/>
              </a:ext>
            </a:extLst>
          </p:cNvPr>
          <p:cNvSpPr txBox="1"/>
          <p:nvPr/>
        </p:nvSpPr>
        <p:spPr>
          <a:xfrm>
            <a:off x="1253399" y="6078085"/>
            <a:ext cx="10360281"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solidFill>
                  <a:schemeClr val="bg1"/>
                </a:solidFill>
                <a:latin typeface="Bahnschrift SemiCondensed" panose="020B0502040204020203" pitchFamily="34" charset="0"/>
              </a:rPr>
              <a:t>This is the output when the user is unable to guess the word i.e the country name.</a:t>
            </a:r>
          </a:p>
        </p:txBody>
      </p:sp>
    </p:spTree>
    <p:extLst>
      <p:ext uri="{BB962C8B-B14F-4D97-AF65-F5344CB8AC3E}">
        <p14:creationId xmlns:p14="http://schemas.microsoft.com/office/powerpoint/2010/main" val="263050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EE85A-F23C-0C1E-E838-1078E2D3E919}"/>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3" name="TextBox 2">
            <a:extLst>
              <a:ext uri="{FF2B5EF4-FFF2-40B4-BE49-F238E27FC236}">
                <a16:creationId xmlns:a16="http://schemas.microsoft.com/office/drawing/2014/main" id="{ACF839CE-52B3-C0B1-5B61-F198A179F66B}"/>
              </a:ext>
            </a:extLst>
          </p:cNvPr>
          <p:cNvSpPr txBox="1"/>
          <p:nvPr/>
        </p:nvSpPr>
        <p:spPr>
          <a:xfrm flipH="1">
            <a:off x="3066153" y="98611"/>
            <a:ext cx="6059694" cy="646331"/>
          </a:xfrm>
          <a:prstGeom prst="rect">
            <a:avLst/>
          </a:prstGeom>
          <a:noFill/>
        </p:spPr>
        <p:txBody>
          <a:bodyPr wrap="square" rtlCol="0">
            <a:spAutoFit/>
          </a:bodyPr>
          <a:lstStyle/>
          <a:p>
            <a:r>
              <a:rPr lang="en-IN" sz="3600" b="1" u="sng" dirty="0">
                <a:solidFill>
                  <a:schemeClr val="bg1"/>
                </a:solidFill>
                <a:latin typeface="Algerian" panose="04020705040A02060702" pitchFamily="82" charset="0"/>
              </a:rPr>
              <a:t>Outputs of the  program</a:t>
            </a:r>
          </a:p>
        </p:txBody>
      </p:sp>
      <p:pic>
        <p:nvPicPr>
          <p:cNvPr id="5" name="Picture 4">
            <a:extLst>
              <a:ext uri="{FF2B5EF4-FFF2-40B4-BE49-F238E27FC236}">
                <a16:creationId xmlns:a16="http://schemas.microsoft.com/office/drawing/2014/main" id="{6219A6BD-9C62-127C-8FAD-D4E37CDE92FE}"/>
              </a:ext>
            </a:extLst>
          </p:cNvPr>
          <p:cNvPicPr>
            <a:picLocks noChangeAspect="1"/>
          </p:cNvPicPr>
          <p:nvPr/>
        </p:nvPicPr>
        <p:blipFill rotWithShape="1">
          <a:blip r:embed="rId3"/>
          <a:srcRect l="50000" t="23399" r="21177" b="18431"/>
          <a:stretch/>
        </p:blipFill>
        <p:spPr>
          <a:xfrm>
            <a:off x="251362" y="1022835"/>
            <a:ext cx="3876669" cy="4400810"/>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6763C2C4-035E-A54C-8CDD-C6EDC1B76E7C}"/>
              </a:ext>
            </a:extLst>
          </p:cNvPr>
          <p:cNvPicPr>
            <a:picLocks noChangeAspect="1"/>
          </p:cNvPicPr>
          <p:nvPr/>
        </p:nvPicPr>
        <p:blipFill rotWithShape="1">
          <a:blip r:embed="rId4"/>
          <a:srcRect l="50000" t="23399" r="21838" b="18431"/>
          <a:stretch/>
        </p:blipFill>
        <p:spPr>
          <a:xfrm>
            <a:off x="4276309" y="1022835"/>
            <a:ext cx="3787662" cy="4400809"/>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D0748D1E-5C79-61B4-33BF-0D0CB727C606}"/>
              </a:ext>
            </a:extLst>
          </p:cNvPr>
          <p:cNvPicPr>
            <a:picLocks noChangeAspect="1"/>
          </p:cNvPicPr>
          <p:nvPr/>
        </p:nvPicPr>
        <p:blipFill rotWithShape="1">
          <a:blip r:embed="rId5"/>
          <a:srcRect l="50000" t="24183" r="22279" b="17647"/>
          <a:stretch/>
        </p:blipFill>
        <p:spPr>
          <a:xfrm>
            <a:off x="8212312" y="1022835"/>
            <a:ext cx="3728326" cy="4400809"/>
          </a:xfrm>
          <a:prstGeom prst="rect">
            <a:avLst/>
          </a:prstGeom>
        </p:spPr>
        <p:style>
          <a:lnRef idx="2">
            <a:schemeClr val="accent1"/>
          </a:lnRef>
          <a:fillRef idx="1">
            <a:schemeClr val="lt1"/>
          </a:fillRef>
          <a:effectRef idx="0">
            <a:schemeClr val="accent1"/>
          </a:effectRef>
          <a:fontRef idx="minor">
            <a:schemeClr val="dk1"/>
          </a:fontRef>
        </p:style>
      </p:pic>
      <p:sp>
        <p:nvSpPr>
          <p:cNvPr id="10" name="TextBox 9">
            <a:extLst>
              <a:ext uri="{FF2B5EF4-FFF2-40B4-BE49-F238E27FC236}">
                <a16:creationId xmlns:a16="http://schemas.microsoft.com/office/drawing/2014/main" id="{8B83408F-EE1C-E468-5215-4B34592A5ED2}"/>
              </a:ext>
            </a:extLst>
          </p:cNvPr>
          <p:cNvSpPr txBox="1"/>
          <p:nvPr/>
        </p:nvSpPr>
        <p:spPr>
          <a:xfrm>
            <a:off x="2133600" y="5789446"/>
            <a:ext cx="7420468" cy="584775"/>
          </a:xfrm>
          <a:prstGeom prst="rect">
            <a:avLst/>
          </a:prstGeom>
          <a:noFill/>
        </p:spPr>
        <p:txBody>
          <a:bodyPr wrap="square" rtlCol="0">
            <a:spAutoFit/>
          </a:bodyPr>
          <a:lstStyle/>
          <a:p>
            <a:pPr marL="285750" indent="-285750">
              <a:buFont typeface="Wingdings" panose="05000000000000000000" pitchFamily="2" charset="2"/>
              <a:buChar char="Ø"/>
            </a:pPr>
            <a:r>
              <a:rPr lang="en-IN" sz="3200" b="1" dirty="0">
                <a:solidFill>
                  <a:schemeClr val="bg1"/>
                </a:solidFill>
                <a:latin typeface="Bahnschrift SemiLight Condensed" panose="020B0502040204020203" pitchFamily="34" charset="0"/>
              </a:rPr>
              <a:t>Output when the user guesses the word correctly.</a:t>
            </a:r>
          </a:p>
        </p:txBody>
      </p:sp>
    </p:spTree>
    <p:extLst>
      <p:ext uri="{BB962C8B-B14F-4D97-AF65-F5344CB8AC3E}">
        <p14:creationId xmlns:p14="http://schemas.microsoft.com/office/powerpoint/2010/main" val="1567318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{D30AB7A2-3BBB-4E53-89AB-A1725C5129DD}tf55705232_win32</Template>
  <TotalTime>257</TotalTime>
  <Words>770</Words>
  <Application>Microsoft Office PowerPoint</Application>
  <PresentationFormat>Widescreen</PresentationFormat>
  <Paragraphs>70</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Algerian</vt:lpstr>
      <vt:lpstr>Arial</vt:lpstr>
      <vt:lpstr>Bahnschrift Condensed</vt:lpstr>
      <vt:lpstr>Bahnschrift SemiCondensed</vt:lpstr>
      <vt:lpstr>Bahnschrift SemiLight Condensed</vt:lpstr>
      <vt:lpstr>Calibri</vt:lpstr>
      <vt:lpstr>Copperplate Gothic Bold</vt:lpstr>
      <vt:lpstr>Goudy Old Style</vt:lpstr>
      <vt:lpstr>Wingdings</vt:lpstr>
      <vt:lpstr>Wingdings 2</vt:lpstr>
      <vt:lpstr>SlateVTI</vt:lpstr>
      <vt:lpstr>Guess The Country Game</vt:lpstr>
      <vt:lpstr>BASIC PRINCIPLE OF THE GAME :-</vt:lpstr>
      <vt:lpstr>PowerPoint Presentation</vt:lpstr>
      <vt:lpstr>PowerPoint Presentation</vt:lpstr>
      <vt:lpstr>Guess The Country Game</vt:lpstr>
      <vt:lpstr>Guess The Country Game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Guess The Country Game</dc:title>
  <dc:creator>karan bassan</dc:creator>
  <cp:lastModifiedBy>karan bassan</cp:lastModifiedBy>
  <cp:revision>3</cp:revision>
  <dcterms:created xsi:type="dcterms:W3CDTF">2022-07-27T06:27:59Z</dcterms:created>
  <dcterms:modified xsi:type="dcterms:W3CDTF">2022-07-27T11:30:38Z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